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906000" cy="6858000" type="A4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2EEF2"/>
    <a:srgbClr val="66FF99"/>
    <a:srgbClr val="99FF99"/>
    <a:srgbClr val="99FFCC"/>
    <a:srgbClr val="66FFCC"/>
    <a:srgbClr val="99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1356" y="-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85" tIns="45742" rIns="91485" bIns="4574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85" tIns="45742" rIns="91485" bIns="457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85" tIns="45742" rIns="91485" bIns="457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85" tIns="45742" rIns="91485" bIns="457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5136B4-7108-483F-B4DA-EF5B2639DB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0940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878B-2C7D-4B8D-BF38-4CF9DE73097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00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F70C0-DA9F-4BE1-921E-E05813E927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324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0BC40-8418-4A8A-95E6-2DE51D530EC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72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5A19-55FF-466B-B6D9-1BF2312941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037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83C88-C11D-4332-BE8C-161999A4D7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970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D0D21-965A-4887-A19C-4A58BC73F5C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74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E926D-4673-4DC8-A7F1-3D463A749E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802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72AEC-6CDD-4C48-A801-693EE702CB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742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35DA5-B727-474A-A8B4-808D1BE4444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082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4C8A7-5104-4722-A6E3-0F0F6BFA15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116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003AC-04CE-406A-9F5D-C2DFE422CFE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464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FA5096-727B-44C1-9361-0F95CB34F64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98"/>
          <p:cNvSpPr>
            <a:spLocks noChangeShapeType="1"/>
          </p:cNvSpPr>
          <p:nvPr/>
        </p:nvSpPr>
        <p:spPr bwMode="auto">
          <a:xfrm>
            <a:off x="304800" y="6019800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5" name="Line 215"/>
          <p:cNvSpPr>
            <a:spLocks noChangeShapeType="1"/>
          </p:cNvSpPr>
          <p:nvPr/>
        </p:nvSpPr>
        <p:spPr bwMode="auto">
          <a:xfrm>
            <a:off x="304800" y="6234113"/>
            <a:ext cx="4127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21" name="Text Box 273"/>
          <p:cNvSpPr txBox="1">
            <a:spLocks noChangeArrowheads="1"/>
          </p:cNvSpPr>
          <p:nvPr/>
        </p:nvSpPr>
        <p:spPr bwMode="auto">
          <a:xfrm>
            <a:off x="257177" y="5729288"/>
            <a:ext cx="3673214" cy="89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LEGENDA:</a:t>
            </a:r>
            <a:r>
              <a:rPr lang="pt-BR" altLang="pt-BR" sz="700" b="1" u="sng" dirty="0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800" b="1" u="sng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dirty="0" smtClean="0">
                <a:latin typeface="Arial" panose="020B0604020202020204" pitchFamily="34" charset="0"/>
              </a:rPr>
              <a:t>                Requisito Forte: </a:t>
            </a:r>
            <a:r>
              <a:rPr lang="pt-BR" altLang="pt-BR" sz="700" dirty="0" smtClean="0">
                <a:latin typeface="Arial" panose="020B0604020202020204" pitchFamily="34" charset="0"/>
              </a:rPr>
              <a:t>Exige aprovação para cursar as disciplinas seguintes.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dirty="0" smtClean="0">
                <a:latin typeface="Arial" panose="020B0604020202020204" pitchFamily="34" charset="0"/>
              </a:rPr>
              <a:t>         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Disciplina Conjunto:</a:t>
            </a:r>
            <a:r>
              <a:rPr lang="pt-BR" altLang="pt-BR" sz="700" dirty="0" smtClean="0">
                <a:latin typeface="Arial" panose="020B0604020202020204" pitchFamily="34" charset="0"/>
              </a:rPr>
              <a:t> Exige matrícula simultânea e avaliação em separado.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dirty="0" smtClean="0">
                <a:latin typeface="Arial" panose="020B0604020202020204" pitchFamily="34" charset="0"/>
              </a:rPr>
              <a:t>(   )</a:t>
            </a:r>
            <a:r>
              <a:rPr lang="pt-BR" altLang="pt-BR" sz="700" dirty="0" smtClean="0">
                <a:latin typeface="Arial" panose="020B0604020202020204" pitchFamily="34" charset="0"/>
              </a:rPr>
              <a:t> - créditos da disciplina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T</a:t>
            </a:r>
            <a:r>
              <a:rPr lang="pt-BR" altLang="pt-BR" sz="700" dirty="0" smtClean="0">
                <a:latin typeface="Arial" panose="020B0604020202020204" pitchFamily="34" charset="0"/>
              </a:rPr>
              <a:t> - Teoria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L</a:t>
            </a:r>
            <a:r>
              <a:rPr lang="pt-BR" altLang="pt-BR" sz="700" dirty="0" smtClean="0">
                <a:latin typeface="Arial" panose="020B0604020202020204" pitchFamily="34" charset="0"/>
              </a:rPr>
              <a:t> - Laboratório 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A</a:t>
            </a:r>
            <a:r>
              <a:rPr lang="pt-BR" altLang="pt-BR" sz="700" dirty="0" smtClean="0">
                <a:latin typeface="Arial" panose="020B0604020202020204" pitchFamily="34" charset="0"/>
              </a:rPr>
              <a:t> - Atividade </a:t>
            </a:r>
            <a:r>
              <a:rPr lang="pt-BR" altLang="pt-BR" sz="1800" dirty="0" smtClean="0">
                <a:latin typeface="Arial" panose="020B0604020202020204" pitchFamily="34" charset="0"/>
              </a:rPr>
              <a:t> </a:t>
            </a:r>
            <a:r>
              <a:rPr lang="pt-BR" altLang="pt-BR" sz="700" dirty="0" smtClean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077" name="AutoShape 274"/>
          <p:cNvSpPr>
            <a:spLocks noChangeArrowheads="1"/>
          </p:cNvSpPr>
          <p:nvPr/>
        </p:nvSpPr>
        <p:spPr bwMode="auto">
          <a:xfrm>
            <a:off x="250826" y="5653088"/>
            <a:ext cx="3603363" cy="89376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78" name="AutoShape 275"/>
          <p:cNvSpPr>
            <a:spLocks noChangeArrowheads="1"/>
          </p:cNvSpPr>
          <p:nvPr/>
        </p:nvSpPr>
        <p:spPr bwMode="auto">
          <a:xfrm>
            <a:off x="3999805" y="5657850"/>
            <a:ext cx="1603508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324" name="Text Box 276"/>
          <p:cNvSpPr txBox="1">
            <a:spLocks noChangeArrowheads="1"/>
          </p:cNvSpPr>
          <p:nvPr/>
        </p:nvSpPr>
        <p:spPr bwMode="auto">
          <a:xfrm>
            <a:off x="3923604" y="5653088"/>
            <a:ext cx="18161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t-BR" altLang="pt-BR" sz="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Prazo para Conclusão:</a:t>
            </a:r>
          </a:p>
          <a:p>
            <a:pPr algn="ctr">
              <a:defRPr/>
            </a:pPr>
            <a:r>
              <a:rPr lang="pt-BR" altLang="pt-BR" sz="800" dirty="0" smtClean="0">
                <a:latin typeface="Arial" panose="020B0604020202020204" pitchFamily="34" charset="0"/>
              </a:rPr>
              <a:t>Ideal: 10 semestres</a:t>
            </a:r>
          </a:p>
          <a:p>
            <a:pPr algn="ctr">
              <a:lnSpc>
                <a:spcPct val="125000"/>
              </a:lnSpc>
              <a:defRPr/>
            </a:pPr>
            <a:r>
              <a:rPr lang="pt-BR" altLang="pt-BR" sz="800" dirty="0" smtClean="0">
                <a:latin typeface="Arial" panose="020B0604020202020204" pitchFamily="34" charset="0"/>
              </a:rPr>
              <a:t>Mínimo: 09 semestres</a:t>
            </a:r>
          </a:p>
          <a:p>
            <a:pPr algn="ctr">
              <a:lnSpc>
                <a:spcPct val="125000"/>
              </a:lnSpc>
              <a:defRPr/>
            </a:pPr>
            <a:r>
              <a:rPr lang="pt-BR" altLang="pt-BR" sz="800" dirty="0" smtClean="0">
                <a:latin typeface="Arial" panose="020B0604020202020204" pitchFamily="34" charset="0"/>
              </a:rPr>
              <a:t>Máximo: 15 semestres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0" y="-11113"/>
            <a:ext cx="9820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t-BR" altLang="pt-BR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FLUXOGRAMA DO CURSO DE BACHARELADO EM QUÍMICA COM ÊNFASE EM QUÍMICA AMBIENTAL -</a:t>
            </a:r>
            <a:r>
              <a:rPr lang="pt-BR" altLang="pt-BR" sz="11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pt-BR" altLang="pt-BR" sz="1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NOTURNO - 46300/704 - (</a:t>
            </a:r>
            <a:r>
              <a:rPr lang="pt-BR" altLang="pt-BR" sz="1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2021)</a:t>
            </a:r>
            <a:endParaRPr lang="pt-BR" altLang="pt-BR" sz="11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86" name="AutoShape 89"/>
          <p:cNvSpPr>
            <a:spLocks noChangeArrowheads="1"/>
          </p:cNvSpPr>
          <p:nvPr/>
        </p:nvSpPr>
        <p:spPr bwMode="auto">
          <a:xfrm>
            <a:off x="2494580" y="702132"/>
            <a:ext cx="702808" cy="5016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88" name="AutoShape 91"/>
          <p:cNvSpPr>
            <a:spLocks noChangeArrowheads="1"/>
          </p:cNvSpPr>
          <p:nvPr/>
        </p:nvSpPr>
        <p:spPr bwMode="auto">
          <a:xfrm>
            <a:off x="1383381" y="3893422"/>
            <a:ext cx="722701" cy="48315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3" name="AutoShape 96"/>
          <p:cNvSpPr>
            <a:spLocks noChangeArrowheads="1"/>
          </p:cNvSpPr>
          <p:nvPr/>
        </p:nvSpPr>
        <p:spPr bwMode="auto">
          <a:xfrm>
            <a:off x="3362280" y="1212356"/>
            <a:ext cx="719052" cy="644021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4" name="AutoShape 97"/>
          <p:cNvSpPr>
            <a:spLocks noChangeArrowheads="1"/>
          </p:cNvSpPr>
          <p:nvPr/>
        </p:nvSpPr>
        <p:spPr bwMode="auto">
          <a:xfrm>
            <a:off x="2488356" y="1774328"/>
            <a:ext cx="708690" cy="38061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5" name="AutoShape 98"/>
          <p:cNvSpPr>
            <a:spLocks noChangeArrowheads="1"/>
          </p:cNvSpPr>
          <p:nvPr/>
        </p:nvSpPr>
        <p:spPr bwMode="auto">
          <a:xfrm>
            <a:off x="2462492" y="2981237"/>
            <a:ext cx="704850" cy="63176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6" name="AutoShape 99"/>
          <p:cNvSpPr>
            <a:spLocks noChangeArrowheads="1"/>
          </p:cNvSpPr>
          <p:nvPr/>
        </p:nvSpPr>
        <p:spPr bwMode="auto">
          <a:xfrm>
            <a:off x="4233247" y="3191285"/>
            <a:ext cx="695796" cy="48510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7" name="AutoShape 100"/>
          <p:cNvSpPr>
            <a:spLocks noChangeArrowheads="1"/>
          </p:cNvSpPr>
          <p:nvPr/>
        </p:nvSpPr>
        <p:spPr bwMode="auto">
          <a:xfrm>
            <a:off x="4233247" y="2735647"/>
            <a:ext cx="707753" cy="37637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99" name="AutoShape 122"/>
          <p:cNvSpPr>
            <a:spLocks noChangeArrowheads="1"/>
          </p:cNvSpPr>
          <p:nvPr/>
        </p:nvSpPr>
        <p:spPr bwMode="auto">
          <a:xfrm>
            <a:off x="5106104" y="3894972"/>
            <a:ext cx="668338" cy="4714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00" name="Text Box 434"/>
          <p:cNvSpPr txBox="1">
            <a:spLocks noChangeArrowheads="1"/>
          </p:cNvSpPr>
          <p:nvPr/>
        </p:nvSpPr>
        <p:spPr bwMode="auto">
          <a:xfrm>
            <a:off x="593089" y="381000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>
                <a:latin typeface="Arial" panose="020B0604020202020204" pitchFamily="34" charset="0"/>
              </a:rPr>
              <a:t>1º</a:t>
            </a:r>
          </a:p>
        </p:txBody>
      </p:sp>
      <p:sp>
        <p:nvSpPr>
          <p:cNvPr id="3101" name="Text Box 435"/>
          <p:cNvSpPr txBox="1">
            <a:spLocks noChangeArrowheads="1"/>
          </p:cNvSpPr>
          <p:nvPr/>
        </p:nvSpPr>
        <p:spPr bwMode="auto">
          <a:xfrm>
            <a:off x="1698191" y="382588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>
                <a:latin typeface="Arial" panose="020B0604020202020204" pitchFamily="34" charset="0"/>
              </a:rPr>
              <a:t>2º</a:t>
            </a:r>
          </a:p>
        </p:txBody>
      </p:sp>
      <p:sp>
        <p:nvSpPr>
          <p:cNvPr id="3102" name="Text Box 436"/>
          <p:cNvSpPr txBox="1">
            <a:spLocks noChangeArrowheads="1"/>
          </p:cNvSpPr>
          <p:nvPr/>
        </p:nvSpPr>
        <p:spPr bwMode="auto">
          <a:xfrm>
            <a:off x="2731483" y="382588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3º</a:t>
            </a:r>
          </a:p>
        </p:txBody>
      </p:sp>
      <p:sp>
        <p:nvSpPr>
          <p:cNvPr id="3103" name="Text Box 437"/>
          <p:cNvSpPr txBox="1">
            <a:spLocks noChangeArrowheads="1"/>
          </p:cNvSpPr>
          <p:nvPr/>
        </p:nvSpPr>
        <p:spPr bwMode="auto">
          <a:xfrm>
            <a:off x="3509702" y="382588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4º</a:t>
            </a:r>
          </a:p>
        </p:txBody>
      </p:sp>
      <p:sp>
        <p:nvSpPr>
          <p:cNvPr id="3104" name="Text Box 438"/>
          <p:cNvSpPr txBox="1">
            <a:spLocks noChangeArrowheads="1"/>
          </p:cNvSpPr>
          <p:nvPr/>
        </p:nvSpPr>
        <p:spPr bwMode="auto">
          <a:xfrm>
            <a:off x="4422054" y="382588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5º</a:t>
            </a:r>
          </a:p>
        </p:txBody>
      </p:sp>
      <p:sp>
        <p:nvSpPr>
          <p:cNvPr id="3105" name="Text Box 439"/>
          <p:cNvSpPr txBox="1">
            <a:spLocks noChangeArrowheads="1"/>
          </p:cNvSpPr>
          <p:nvPr/>
        </p:nvSpPr>
        <p:spPr bwMode="auto">
          <a:xfrm>
            <a:off x="5319946" y="382588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6º</a:t>
            </a:r>
          </a:p>
        </p:txBody>
      </p:sp>
      <p:sp>
        <p:nvSpPr>
          <p:cNvPr id="3106" name="Text Box 440"/>
          <p:cNvSpPr txBox="1">
            <a:spLocks noChangeArrowheads="1"/>
          </p:cNvSpPr>
          <p:nvPr/>
        </p:nvSpPr>
        <p:spPr bwMode="auto">
          <a:xfrm>
            <a:off x="6195785" y="382588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7º</a:t>
            </a:r>
          </a:p>
        </p:txBody>
      </p:sp>
      <p:sp>
        <p:nvSpPr>
          <p:cNvPr id="3107" name="Text Box 441"/>
          <p:cNvSpPr txBox="1">
            <a:spLocks noChangeArrowheads="1"/>
          </p:cNvSpPr>
          <p:nvPr/>
        </p:nvSpPr>
        <p:spPr bwMode="auto">
          <a:xfrm>
            <a:off x="7061723" y="382588"/>
            <a:ext cx="3282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8º</a:t>
            </a:r>
          </a:p>
        </p:txBody>
      </p:sp>
      <p:sp>
        <p:nvSpPr>
          <p:cNvPr id="3109" name="AutoShape 101"/>
          <p:cNvSpPr>
            <a:spLocks noChangeArrowheads="1"/>
          </p:cNvSpPr>
          <p:nvPr/>
        </p:nvSpPr>
        <p:spPr bwMode="auto">
          <a:xfrm>
            <a:off x="4215492" y="704997"/>
            <a:ext cx="665162" cy="49004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10" name="Line 125"/>
          <p:cNvSpPr>
            <a:spLocks noChangeShapeType="1"/>
          </p:cNvSpPr>
          <p:nvPr/>
        </p:nvSpPr>
        <p:spPr bwMode="auto">
          <a:xfrm>
            <a:off x="5418966" y="4870364"/>
            <a:ext cx="36751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11" name="Line 128"/>
          <p:cNvSpPr>
            <a:spLocks noChangeShapeType="1"/>
          </p:cNvSpPr>
          <p:nvPr/>
        </p:nvSpPr>
        <p:spPr bwMode="auto">
          <a:xfrm>
            <a:off x="4985724" y="1940239"/>
            <a:ext cx="0" cy="4060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465" name="AutoShape 101"/>
          <p:cNvSpPr>
            <a:spLocks noChangeArrowheads="1"/>
          </p:cNvSpPr>
          <p:nvPr/>
        </p:nvSpPr>
        <p:spPr bwMode="auto">
          <a:xfrm>
            <a:off x="5129345" y="713310"/>
            <a:ext cx="665163" cy="479425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14467" name="AutoShape 100"/>
          <p:cNvSpPr>
            <a:spLocks noChangeArrowheads="1"/>
          </p:cNvSpPr>
          <p:nvPr/>
        </p:nvSpPr>
        <p:spPr bwMode="auto">
          <a:xfrm>
            <a:off x="5127873" y="1594762"/>
            <a:ext cx="698991" cy="445278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3114" name="AutoShape 100"/>
          <p:cNvSpPr>
            <a:spLocks noChangeArrowheads="1"/>
          </p:cNvSpPr>
          <p:nvPr/>
        </p:nvSpPr>
        <p:spPr bwMode="auto">
          <a:xfrm>
            <a:off x="5121523" y="2122995"/>
            <a:ext cx="693907" cy="4825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4469" name="AutoShape 122"/>
          <p:cNvSpPr>
            <a:spLocks noChangeArrowheads="1"/>
          </p:cNvSpPr>
          <p:nvPr/>
        </p:nvSpPr>
        <p:spPr bwMode="auto">
          <a:xfrm>
            <a:off x="5994268" y="3854297"/>
            <a:ext cx="731302" cy="470598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3116" name="AutoShape 122"/>
          <p:cNvSpPr>
            <a:spLocks noChangeArrowheads="1"/>
          </p:cNvSpPr>
          <p:nvPr/>
        </p:nvSpPr>
        <p:spPr bwMode="auto">
          <a:xfrm>
            <a:off x="6968841" y="3611642"/>
            <a:ext cx="666750" cy="5508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17" name="AutoShape 216"/>
          <p:cNvSpPr>
            <a:spLocks noChangeArrowheads="1"/>
          </p:cNvSpPr>
          <p:nvPr/>
        </p:nvSpPr>
        <p:spPr bwMode="auto">
          <a:xfrm>
            <a:off x="6011145" y="708882"/>
            <a:ext cx="679450" cy="52083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18" name="AutoShape 99"/>
          <p:cNvSpPr>
            <a:spLocks noChangeArrowheads="1"/>
          </p:cNvSpPr>
          <p:nvPr/>
        </p:nvSpPr>
        <p:spPr bwMode="auto">
          <a:xfrm>
            <a:off x="6025407" y="1391180"/>
            <a:ext cx="695889" cy="657225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4475" name="AutoShape 122"/>
          <p:cNvSpPr>
            <a:spLocks noChangeArrowheads="1"/>
          </p:cNvSpPr>
          <p:nvPr/>
        </p:nvSpPr>
        <p:spPr bwMode="auto">
          <a:xfrm>
            <a:off x="8774576" y="3893423"/>
            <a:ext cx="638227" cy="51294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3120" name="Text Box 441"/>
          <p:cNvSpPr txBox="1">
            <a:spLocks noChangeArrowheads="1"/>
          </p:cNvSpPr>
          <p:nvPr/>
        </p:nvSpPr>
        <p:spPr bwMode="auto">
          <a:xfrm>
            <a:off x="7936235" y="382588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9º</a:t>
            </a:r>
          </a:p>
        </p:txBody>
      </p:sp>
      <p:sp>
        <p:nvSpPr>
          <p:cNvPr id="3121" name="Text Box 441"/>
          <p:cNvSpPr txBox="1">
            <a:spLocks noChangeArrowheads="1"/>
          </p:cNvSpPr>
          <p:nvPr/>
        </p:nvSpPr>
        <p:spPr bwMode="auto">
          <a:xfrm>
            <a:off x="8863965" y="382588"/>
            <a:ext cx="4746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>
                <a:latin typeface="Arial" panose="020B0604020202020204" pitchFamily="34" charset="0"/>
              </a:rPr>
              <a:t>10º</a:t>
            </a:r>
          </a:p>
        </p:txBody>
      </p:sp>
      <p:sp>
        <p:nvSpPr>
          <p:cNvPr id="14485" name="AutoShape 99"/>
          <p:cNvSpPr>
            <a:spLocks noChangeArrowheads="1"/>
          </p:cNvSpPr>
          <p:nvPr/>
        </p:nvSpPr>
        <p:spPr bwMode="auto">
          <a:xfrm>
            <a:off x="6002006" y="2754984"/>
            <a:ext cx="711200" cy="648537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3123" name="AutoShape 122"/>
          <p:cNvSpPr>
            <a:spLocks noChangeArrowheads="1"/>
          </p:cNvSpPr>
          <p:nvPr/>
        </p:nvSpPr>
        <p:spPr bwMode="auto">
          <a:xfrm>
            <a:off x="7886644" y="2913294"/>
            <a:ext cx="682134" cy="563407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24" name="Line 154"/>
          <p:cNvSpPr>
            <a:spLocks noChangeShapeType="1"/>
          </p:cNvSpPr>
          <p:nvPr/>
        </p:nvSpPr>
        <p:spPr bwMode="auto">
          <a:xfrm>
            <a:off x="4089608" y="1517520"/>
            <a:ext cx="1904085" cy="32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493" name="AutoShape 216"/>
          <p:cNvSpPr>
            <a:spLocks noChangeArrowheads="1"/>
          </p:cNvSpPr>
          <p:nvPr/>
        </p:nvSpPr>
        <p:spPr bwMode="auto">
          <a:xfrm>
            <a:off x="8691619" y="1540095"/>
            <a:ext cx="706898" cy="6477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3130" name="Line 168"/>
          <p:cNvSpPr>
            <a:spLocks noChangeShapeType="1"/>
          </p:cNvSpPr>
          <p:nvPr/>
        </p:nvSpPr>
        <p:spPr bwMode="auto">
          <a:xfrm>
            <a:off x="5431853" y="3774161"/>
            <a:ext cx="0" cy="1197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33" name="Line 172"/>
          <p:cNvSpPr>
            <a:spLocks noChangeShapeType="1"/>
          </p:cNvSpPr>
          <p:nvPr/>
        </p:nvSpPr>
        <p:spPr bwMode="auto">
          <a:xfrm flipH="1">
            <a:off x="7710514" y="1316149"/>
            <a:ext cx="2283" cy="1190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35" name="Line 182"/>
          <p:cNvSpPr>
            <a:spLocks noChangeShapeType="1"/>
          </p:cNvSpPr>
          <p:nvPr/>
        </p:nvSpPr>
        <p:spPr bwMode="auto">
          <a:xfrm flipV="1">
            <a:off x="2256019" y="3197884"/>
            <a:ext cx="191819" cy="12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37" name="Line 189"/>
          <p:cNvSpPr>
            <a:spLocks noChangeShapeType="1"/>
          </p:cNvSpPr>
          <p:nvPr/>
        </p:nvSpPr>
        <p:spPr bwMode="auto">
          <a:xfrm>
            <a:off x="1223461" y="972562"/>
            <a:ext cx="1264895" cy="1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38" name="Line 190"/>
          <p:cNvSpPr>
            <a:spLocks noChangeShapeType="1"/>
          </p:cNvSpPr>
          <p:nvPr/>
        </p:nvSpPr>
        <p:spPr bwMode="auto">
          <a:xfrm flipV="1">
            <a:off x="1056476" y="4441206"/>
            <a:ext cx="140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41" name="Line 196"/>
          <p:cNvSpPr>
            <a:spLocks noChangeShapeType="1"/>
          </p:cNvSpPr>
          <p:nvPr/>
        </p:nvSpPr>
        <p:spPr bwMode="auto">
          <a:xfrm>
            <a:off x="2249452" y="2908145"/>
            <a:ext cx="1959982" cy="23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45" name="Line 200"/>
          <p:cNvSpPr>
            <a:spLocks noChangeShapeType="1"/>
          </p:cNvSpPr>
          <p:nvPr/>
        </p:nvSpPr>
        <p:spPr bwMode="auto">
          <a:xfrm>
            <a:off x="3198156" y="963283"/>
            <a:ext cx="1011278" cy="9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48" name="Line 203"/>
          <p:cNvSpPr>
            <a:spLocks noChangeShapeType="1"/>
          </p:cNvSpPr>
          <p:nvPr/>
        </p:nvSpPr>
        <p:spPr bwMode="auto">
          <a:xfrm flipV="1">
            <a:off x="4940999" y="3540780"/>
            <a:ext cx="3826849" cy="2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54" name="Line 210"/>
          <p:cNvSpPr>
            <a:spLocks noChangeShapeType="1"/>
          </p:cNvSpPr>
          <p:nvPr/>
        </p:nvSpPr>
        <p:spPr bwMode="auto">
          <a:xfrm flipH="1" flipV="1">
            <a:off x="7339294" y="4732358"/>
            <a:ext cx="1" cy="1404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55" name="Line 211"/>
          <p:cNvSpPr>
            <a:spLocks noChangeShapeType="1"/>
          </p:cNvSpPr>
          <p:nvPr/>
        </p:nvSpPr>
        <p:spPr bwMode="auto">
          <a:xfrm flipV="1">
            <a:off x="4886096" y="948576"/>
            <a:ext cx="23346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56" name="Line 222"/>
          <p:cNvSpPr>
            <a:spLocks noChangeShapeType="1"/>
          </p:cNvSpPr>
          <p:nvPr/>
        </p:nvSpPr>
        <p:spPr bwMode="auto">
          <a:xfrm flipV="1">
            <a:off x="6332231" y="4329100"/>
            <a:ext cx="4247" cy="545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63" name="Line 231"/>
          <p:cNvSpPr>
            <a:spLocks noChangeShapeType="1"/>
          </p:cNvSpPr>
          <p:nvPr/>
        </p:nvSpPr>
        <p:spPr bwMode="auto">
          <a:xfrm>
            <a:off x="4941000" y="2932185"/>
            <a:ext cx="1032016" cy="3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64" name="AutoShape 216"/>
          <p:cNvSpPr>
            <a:spLocks noChangeArrowheads="1"/>
          </p:cNvSpPr>
          <p:nvPr/>
        </p:nvSpPr>
        <p:spPr bwMode="auto">
          <a:xfrm>
            <a:off x="3400427" y="2088120"/>
            <a:ext cx="651937" cy="44742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65" name="AutoShape 216"/>
          <p:cNvSpPr>
            <a:spLocks noChangeArrowheads="1"/>
          </p:cNvSpPr>
          <p:nvPr/>
        </p:nvSpPr>
        <p:spPr bwMode="auto">
          <a:xfrm>
            <a:off x="6981198" y="4244496"/>
            <a:ext cx="677863" cy="48925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66" name="AutoShape 216"/>
          <p:cNvSpPr>
            <a:spLocks noChangeArrowheads="1"/>
          </p:cNvSpPr>
          <p:nvPr/>
        </p:nvSpPr>
        <p:spPr bwMode="auto">
          <a:xfrm>
            <a:off x="6931722" y="702245"/>
            <a:ext cx="679450" cy="5461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67" name="AutoShape 216"/>
          <p:cNvSpPr>
            <a:spLocks noChangeArrowheads="1"/>
          </p:cNvSpPr>
          <p:nvPr/>
        </p:nvSpPr>
        <p:spPr bwMode="auto">
          <a:xfrm>
            <a:off x="7883384" y="1555976"/>
            <a:ext cx="679450" cy="5461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68" name="AutoShape 216"/>
          <p:cNvSpPr>
            <a:spLocks noChangeArrowheads="1"/>
          </p:cNvSpPr>
          <p:nvPr/>
        </p:nvSpPr>
        <p:spPr bwMode="auto">
          <a:xfrm>
            <a:off x="8767849" y="3217357"/>
            <a:ext cx="644954" cy="54628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69" name="AutoShape 216"/>
          <p:cNvSpPr>
            <a:spLocks noChangeArrowheads="1"/>
          </p:cNvSpPr>
          <p:nvPr/>
        </p:nvSpPr>
        <p:spPr bwMode="auto">
          <a:xfrm>
            <a:off x="7875446" y="844230"/>
            <a:ext cx="679450" cy="5461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0" name="AutoShape 216"/>
          <p:cNvSpPr>
            <a:spLocks noChangeArrowheads="1"/>
          </p:cNvSpPr>
          <p:nvPr/>
        </p:nvSpPr>
        <p:spPr bwMode="auto">
          <a:xfrm>
            <a:off x="7883384" y="2290409"/>
            <a:ext cx="679450" cy="4794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1" name="AutoShape 216"/>
          <p:cNvSpPr>
            <a:spLocks noChangeArrowheads="1"/>
          </p:cNvSpPr>
          <p:nvPr/>
        </p:nvSpPr>
        <p:spPr bwMode="auto">
          <a:xfrm>
            <a:off x="7897496" y="3663363"/>
            <a:ext cx="677863" cy="5461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2" name="Line 64"/>
          <p:cNvSpPr>
            <a:spLocks noChangeShapeType="1"/>
          </p:cNvSpPr>
          <p:nvPr/>
        </p:nvSpPr>
        <p:spPr bwMode="auto">
          <a:xfrm flipH="1">
            <a:off x="8218982" y="2106839"/>
            <a:ext cx="4878" cy="177282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3" name="Line 64"/>
          <p:cNvSpPr>
            <a:spLocks noChangeShapeType="1"/>
          </p:cNvSpPr>
          <p:nvPr/>
        </p:nvSpPr>
        <p:spPr bwMode="auto">
          <a:xfrm flipV="1">
            <a:off x="8207234" y="1400539"/>
            <a:ext cx="1472" cy="16004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4" name="Line 247"/>
          <p:cNvSpPr>
            <a:spLocks noChangeShapeType="1"/>
          </p:cNvSpPr>
          <p:nvPr/>
        </p:nvSpPr>
        <p:spPr bwMode="auto">
          <a:xfrm>
            <a:off x="2110389" y="4069873"/>
            <a:ext cx="2991713" cy="6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" name="AutoShape 216"/>
          <p:cNvSpPr>
            <a:spLocks noChangeArrowheads="1"/>
          </p:cNvSpPr>
          <p:nvPr/>
        </p:nvSpPr>
        <p:spPr bwMode="auto">
          <a:xfrm>
            <a:off x="8733353" y="2495567"/>
            <a:ext cx="679450" cy="5461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6" name="AutoShape 216"/>
          <p:cNvSpPr>
            <a:spLocks noChangeArrowheads="1"/>
          </p:cNvSpPr>
          <p:nvPr/>
        </p:nvSpPr>
        <p:spPr bwMode="auto">
          <a:xfrm>
            <a:off x="8703138" y="751039"/>
            <a:ext cx="679450" cy="54768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7" name="AutoShape 216"/>
          <p:cNvSpPr>
            <a:spLocks noChangeArrowheads="1"/>
          </p:cNvSpPr>
          <p:nvPr/>
        </p:nvSpPr>
        <p:spPr bwMode="auto">
          <a:xfrm>
            <a:off x="6960252" y="2422677"/>
            <a:ext cx="649332" cy="54768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8" name="Line 257"/>
          <p:cNvSpPr>
            <a:spLocks noChangeShapeType="1"/>
          </p:cNvSpPr>
          <p:nvPr/>
        </p:nvSpPr>
        <p:spPr bwMode="auto">
          <a:xfrm>
            <a:off x="4561710" y="1316347"/>
            <a:ext cx="3292210" cy="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83" name="Line 274"/>
          <p:cNvSpPr>
            <a:spLocks noChangeShapeType="1"/>
          </p:cNvSpPr>
          <p:nvPr/>
        </p:nvSpPr>
        <p:spPr bwMode="auto">
          <a:xfrm flipV="1">
            <a:off x="4561710" y="3662728"/>
            <a:ext cx="0" cy="108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87" name="Line 293"/>
          <p:cNvSpPr>
            <a:spLocks noChangeShapeType="1"/>
          </p:cNvSpPr>
          <p:nvPr/>
        </p:nvSpPr>
        <p:spPr bwMode="auto">
          <a:xfrm>
            <a:off x="4602914" y="4733746"/>
            <a:ext cx="4938" cy="12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88" name="Line 298"/>
          <p:cNvSpPr>
            <a:spLocks noChangeShapeType="1"/>
          </p:cNvSpPr>
          <p:nvPr/>
        </p:nvSpPr>
        <p:spPr bwMode="auto">
          <a:xfrm flipV="1">
            <a:off x="6725570" y="3130758"/>
            <a:ext cx="1128350" cy="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89" name="Line 309"/>
          <p:cNvSpPr>
            <a:spLocks noChangeShapeType="1"/>
          </p:cNvSpPr>
          <p:nvPr/>
        </p:nvSpPr>
        <p:spPr bwMode="auto">
          <a:xfrm>
            <a:off x="4990826" y="2348132"/>
            <a:ext cx="128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90" name="Line 311"/>
          <p:cNvSpPr>
            <a:spLocks noChangeShapeType="1"/>
          </p:cNvSpPr>
          <p:nvPr/>
        </p:nvSpPr>
        <p:spPr bwMode="auto">
          <a:xfrm flipH="1" flipV="1">
            <a:off x="5424875" y="4370278"/>
            <a:ext cx="6977" cy="504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92" name="Line 314"/>
          <p:cNvSpPr>
            <a:spLocks noChangeShapeType="1"/>
          </p:cNvSpPr>
          <p:nvPr/>
        </p:nvSpPr>
        <p:spPr bwMode="auto">
          <a:xfrm>
            <a:off x="4563321" y="1208665"/>
            <a:ext cx="0" cy="100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95" name="Line 318"/>
          <p:cNvSpPr>
            <a:spLocks noChangeShapeType="1"/>
          </p:cNvSpPr>
          <p:nvPr/>
        </p:nvSpPr>
        <p:spPr bwMode="auto">
          <a:xfrm flipV="1">
            <a:off x="7625459" y="2823441"/>
            <a:ext cx="1092019" cy="34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01" name="Line 326"/>
          <p:cNvSpPr>
            <a:spLocks noChangeShapeType="1"/>
          </p:cNvSpPr>
          <p:nvPr/>
        </p:nvSpPr>
        <p:spPr bwMode="auto">
          <a:xfrm flipV="1">
            <a:off x="2838306" y="3772089"/>
            <a:ext cx="4118356" cy="16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02" name="Line 327"/>
          <p:cNvSpPr>
            <a:spLocks noChangeShapeType="1"/>
          </p:cNvSpPr>
          <p:nvPr/>
        </p:nvSpPr>
        <p:spPr bwMode="auto">
          <a:xfrm flipV="1">
            <a:off x="2831481" y="4621496"/>
            <a:ext cx="3362" cy="1052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07" name="Line 338"/>
          <p:cNvSpPr>
            <a:spLocks noChangeShapeType="1"/>
          </p:cNvSpPr>
          <p:nvPr/>
        </p:nvSpPr>
        <p:spPr bwMode="auto">
          <a:xfrm flipV="1">
            <a:off x="3212261" y="1934400"/>
            <a:ext cx="1904991" cy="3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10" name="Line 341"/>
          <p:cNvSpPr>
            <a:spLocks noChangeShapeType="1"/>
          </p:cNvSpPr>
          <p:nvPr/>
        </p:nvSpPr>
        <p:spPr bwMode="auto">
          <a:xfrm>
            <a:off x="7710514" y="2507466"/>
            <a:ext cx="1649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19" name="Text Box 118"/>
          <p:cNvSpPr txBox="1">
            <a:spLocks noChangeArrowheads="1"/>
          </p:cNvSpPr>
          <p:nvPr/>
        </p:nvSpPr>
        <p:spPr bwMode="auto">
          <a:xfrm>
            <a:off x="1311944" y="3918821"/>
            <a:ext cx="881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QBQ1151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Introdução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à Bioquímica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(2T)</a:t>
            </a:r>
          </a:p>
        </p:txBody>
      </p:sp>
      <p:sp>
        <p:nvSpPr>
          <p:cNvPr id="3223" name="Text Box 13"/>
          <p:cNvSpPr txBox="1">
            <a:spLocks noChangeArrowheads="1"/>
          </p:cNvSpPr>
          <p:nvPr/>
        </p:nvSpPr>
        <p:spPr bwMode="auto">
          <a:xfrm>
            <a:off x="2515546" y="720458"/>
            <a:ext cx="67088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Analítica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(2T+2L+1A)</a:t>
            </a:r>
          </a:p>
        </p:txBody>
      </p:sp>
      <p:sp>
        <p:nvSpPr>
          <p:cNvPr id="3224" name="Text Box 21"/>
          <p:cNvSpPr txBox="1">
            <a:spLocks noChangeArrowheads="1"/>
          </p:cNvSpPr>
          <p:nvPr/>
        </p:nvSpPr>
        <p:spPr bwMode="auto">
          <a:xfrm>
            <a:off x="3327976" y="1213688"/>
            <a:ext cx="784339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QFL1231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Inorgânica I: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dos Elementos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227" name="Text Box 18"/>
          <p:cNvSpPr txBox="1">
            <a:spLocks noChangeArrowheads="1"/>
          </p:cNvSpPr>
          <p:nvPr/>
        </p:nvSpPr>
        <p:spPr bwMode="auto">
          <a:xfrm>
            <a:off x="2455104" y="2997113"/>
            <a:ext cx="72388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QFL1221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Estrutura e Propriedades de Compostos Orgânicos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228" name="Text Box 22"/>
          <p:cNvSpPr txBox="1">
            <a:spLocks noChangeArrowheads="1"/>
          </p:cNvSpPr>
          <p:nvPr/>
        </p:nvSpPr>
        <p:spPr bwMode="auto">
          <a:xfrm>
            <a:off x="2451673" y="1785613"/>
            <a:ext cx="78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QFL1241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 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29" name="Text Box 372"/>
          <p:cNvSpPr txBox="1">
            <a:spLocks noChangeArrowheads="1"/>
          </p:cNvSpPr>
          <p:nvPr/>
        </p:nvSpPr>
        <p:spPr bwMode="auto">
          <a:xfrm>
            <a:off x="3445645" y="2128472"/>
            <a:ext cx="561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BIE0210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Ecologia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231" name="Text Box 27"/>
          <p:cNvSpPr txBox="1">
            <a:spLocks noChangeArrowheads="1"/>
          </p:cNvSpPr>
          <p:nvPr/>
        </p:nvSpPr>
        <p:spPr bwMode="auto">
          <a:xfrm>
            <a:off x="4180841" y="698934"/>
            <a:ext cx="73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QFL1212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Analítica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232" name="Text Box 26"/>
          <p:cNvSpPr txBox="1">
            <a:spLocks noChangeArrowheads="1"/>
          </p:cNvSpPr>
          <p:nvPr/>
        </p:nvSpPr>
        <p:spPr bwMode="auto">
          <a:xfrm>
            <a:off x="4209434" y="3159945"/>
            <a:ext cx="72914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QFL1322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Reatividade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 de Compostos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Orgânicos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233" name="Text Box 29"/>
          <p:cNvSpPr txBox="1">
            <a:spLocks noChangeArrowheads="1"/>
          </p:cNvSpPr>
          <p:nvPr/>
        </p:nvSpPr>
        <p:spPr bwMode="auto">
          <a:xfrm>
            <a:off x="4183422" y="2738036"/>
            <a:ext cx="79450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QFL1242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 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34" name="Text Box 27"/>
          <p:cNvSpPr txBox="1">
            <a:spLocks noChangeArrowheads="1"/>
          </p:cNvSpPr>
          <p:nvPr/>
        </p:nvSpPr>
        <p:spPr bwMode="auto">
          <a:xfrm>
            <a:off x="5094420" y="715001"/>
            <a:ext cx="7381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QFL1313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Analítica III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235" name="Text Box 123"/>
          <p:cNvSpPr txBox="1">
            <a:spLocks noChangeArrowheads="1"/>
          </p:cNvSpPr>
          <p:nvPr/>
        </p:nvSpPr>
        <p:spPr bwMode="auto">
          <a:xfrm>
            <a:off x="5081540" y="3911137"/>
            <a:ext cx="71746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QBQ1252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Bioquímica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Metabólica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36" name="Text Box 32"/>
          <p:cNvSpPr txBox="1">
            <a:spLocks noChangeArrowheads="1"/>
          </p:cNvSpPr>
          <p:nvPr/>
        </p:nvSpPr>
        <p:spPr bwMode="auto">
          <a:xfrm>
            <a:off x="5086857" y="1631392"/>
            <a:ext cx="78338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QFL1343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 III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237" name="Text Box 28"/>
          <p:cNvSpPr txBox="1">
            <a:spLocks noChangeArrowheads="1"/>
          </p:cNvSpPr>
          <p:nvPr/>
        </p:nvSpPr>
        <p:spPr bwMode="auto">
          <a:xfrm>
            <a:off x="5102103" y="2131989"/>
            <a:ext cx="73833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QFL1444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3238" name="Text Box 372"/>
          <p:cNvSpPr txBox="1">
            <a:spLocks noChangeArrowheads="1"/>
          </p:cNvSpPr>
          <p:nvPr/>
        </p:nvSpPr>
        <p:spPr bwMode="auto">
          <a:xfrm>
            <a:off x="6008119" y="750317"/>
            <a:ext cx="698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0440620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Geologia Geral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39" name="Text Box 28"/>
          <p:cNvSpPr txBox="1">
            <a:spLocks noChangeArrowheads="1"/>
          </p:cNvSpPr>
          <p:nvPr/>
        </p:nvSpPr>
        <p:spPr bwMode="auto">
          <a:xfrm>
            <a:off x="5955699" y="3860412"/>
            <a:ext cx="81867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QBQ1453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Bioquímica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3240" name="Text Box 35"/>
          <p:cNvSpPr txBox="1">
            <a:spLocks noChangeArrowheads="1"/>
          </p:cNvSpPr>
          <p:nvPr/>
        </p:nvSpPr>
        <p:spPr bwMode="auto">
          <a:xfrm>
            <a:off x="5902325" y="2749776"/>
            <a:ext cx="8921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Fundamentos de Espectroscopia e Métodos Espectroscópicos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241" name="Text Box 34"/>
          <p:cNvSpPr txBox="1">
            <a:spLocks noChangeArrowheads="1"/>
          </p:cNvSpPr>
          <p:nvPr/>
        </p:nvSpPr>
        <p:spPr bwMode="auto">
          <a:xfrm>
            <a:off x="6956966" y="3609679"/>
            <a:ext cx="69738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QFL1423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Orgânica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(8L+2A)</a:t>
            </a:r>
          </a:p>
        </p:txBody>
      </p:sp>
      <p:sp>
        <p:nvSpPr>
          <p:cNvPr id="3242" name="Text Box 372"/>
          <p:cNvSpPr txBox="1">
            <a:spLocks noChangeArrowheads="1"/>
          </p:cNvSpPr>
          <p:nvPr/>
        </p:nvSpPr>
        <p:spPr bwMode="auto">
          <a:xfrm>
            <a:off x="7016703" y="4262835"/>
            <a:ext cx="60963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FBC0220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Toxicologia Ambiental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43" name="Text Box 372"/>
          <p:cNvSpPr txBox="1">
            <a:spLocks noChangeArrowheads="1"/>
          </p:cNvSpPr>
          <p:nvPr/>
        </p:nvSpPr>
        <p:spPr bwMode="auto">
          <a:xfrm>
            <a:off x="6890443" y="699883"/>
            <a:ext cx="773276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AGG0201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Geoquímica de Ambientes Superficiais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44" name="Text Box 372"/>
          <p:cNvSpPr txBox="1">
            <a:spLocks noChangeArrowheads="1"/>
          </p:cNvSpPr>
          <p:nvPr/>
        </p:nvSpPr>
        <p:spPr bwMode="auto">
          <a:xfrm>
            <a:off x="6933309" y="2449664"/>
            <a:ext cx="692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 QFL1601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Química Ambiental 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45" name="Text Box 220"/>
          <p:cNvSpPr txBox="1">
            <a:spLocks noChangeArrowheads="1"/>
          </p:cNvSpPr>
          <p:nvPr/>
        </p:nvSpPr>
        <p:spPr bwMode="auto">
          <a:xfrm>
            <a:off x="5975857" y="1396645"/>
            <a:ext cx="77680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QFL1332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Inorgânica II: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 de Coordenação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246" name="Text Box 372"/>
          <p:cNvSpPr txBox="1">
            <a:spLocks noChangeArrowheads="1"/>
          </p:cNvSpPr>
          <p:nvPr/>
        </p:nvSpPr>
        <p:spPr bwMode="auto">
          <a:xfrm>
            <a:off x="7902773" y="887486"/>
            <a:ext cx="62853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QFL1602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Química da Atmosfera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47" name="Text Box 372"/>
          <p:cNvSpPr txBox="1">
            <a:spLocks noChangeArrowheads="1"/>
          </p:cNvSpPr>
          <p:nvPr/>
        </p:nvSpPr>
        <p:spPr bwMode="auto">
          <a:xfrm>
            <a:off x="7871187" y="1552446"/>
            <a:ext cx="70417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QFL1605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Química Ambiental Experimental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(4L)</a:t>
            </a:r>
          </a:p>
        </p:txBody>
      </p:sp>
      <p:sp>
        <p:nvSpPr>
          <p:cNvPr id="3248" name="Text Box 372"/>
          <p:cNvSpPr txBox="1">
            <a:spLocks noChangeArrowheads="1"/>
          </p:cNvSpPr>
          <p:nvPr/>
        </p:nvSpPr>
        <p:spPr bwMode="auto">
          <a:xfrm>
            <a:off x="7886183" y="2302733"/>
            <a:ext cx="668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 QFL1603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Química das Águas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49" name="Text Box 374"/>
          <p:cNvSpPr txBox="1">
            <a:spLocks noChangeArrowheads="1"/>
          </p:cNvSpPr>
          <p:nvPr/>
        </p:nvSpPr>
        <p:spPr bwMode="auto">
          <a:xfrm>
            <a:off x="7842194" y="2906944"/>
            <a:ext cx="774490" cy="56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QFL1405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Avançada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3250" name="Text Box 372"/>
          <p:cNvSpPr txBox="1">
            <a:spLocks noChangeArrowheads="1"/>
          </p:cNvSpPr>
          <p:nvPr/>
        </p:nvSpPr>
        <p:spPr bwMode="auto">
          <a:xfrm>
            <a:off x="7895342" y="3730962"/>
            <a:ext cx="65955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BMM0124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Microbiologia Básica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51" name="Text Box 372"/>
          <p:cNvSpPr txBox="1">
            <a:spLocks noChangeArrowheads="1"/>
          </p:cNvSpPr>
          <p:nvPr/>
        </p:nvSpPr>
        <p:spPr bwMode="auto">
          <a:xfrm>
            <a:off x="8676204" y="2518507"/>
            <a:ext cx="800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 QFL1604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Química Ambiental 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52" name="Text Box 372"/>
          <p:cNvSpPr txBox="1">
            <a:spLocks noChangeArrowheads="1"/>
          </p:cNvSpPr>
          <p:nvPr/>
        </p:nvSpPr>
        <p:spPr bwMode="auto">
          <a:xfrm>
            <a:off x="8683285" y="3262589"/>
            <a:ext cx="790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QFL1606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Química Ambiental III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53" name="Text Box 25"/>
          <p:cNvSpPr txBox="1">
            <a:spLocks noChangeArrowheads="1"/>
          </p:cNvSpPr>
          <p:nvPr/>
        </p:nvSpPr>
        <p:spPr bwMode="auto">
          <a:xfrm>
            <a:off x="8690063" y="3919375"/>
            <a:ext cx="817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QBQ1354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Molecular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3T+1L+1A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54" name="Text Box 374"/>
          <p:cNvSpPr txBox="1">
            <a:spLocks noChangeArrowheads="1"/>
          </p:cNvSpPr>
          <p:nvPr/>
        </p:nvSpPr>
        <p:spPr bwMode="auto">
          <a:xfrm>
            <a:off x="8688338" y="1538845"/>
            <a:ext cx="72988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4604400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Introdução à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Tecnologia ou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à Pesquisa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Científica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3T+5A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55" name="Text Box 372"/>
          <p:cNvSpPr txBox="1">
            <a:spLocks noChangeArrowheads="1"/>
          </p:cNvSpPr>
          <p:nvPr/>
        </p:nvSpPr>
        <p:spPr bwMode="auto">
          <a:xfrm>
            <a:off x="8609476" y="789139"/>
            <a:ext cx="890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 DEF0566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Direito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 Ambiental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256" name="Rectangle 369"/>
          <p:cNvSpPr>
            <a:spLocks noChangeArrowheads="1"/>
          </p:cNvSpPr>
          <p:nvPr/>
        </p:nvSpPr>
        <p:spPr bwMode="auto">
          <a:xfrm>
            <a:off x="5907231" y="5691446"/>
            <a:ext cx="215900" cy="13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257" name="Text Box 370"/>
          <p:cNvSpPr txBox="1">
            <a:spLocks noChangeArrowheads="1"/>
          </p:cNvSpPr>
          <p:nvPr/>
        </p:nvSpPr>
        <p:spPr bwMode="auto">
          <a:xfrm>
            <a:off x="6078681" y="5653346"/>
            <a:ext cx="120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>
                <a:latin typeface="Arial" panose="020B0604020202020204" pitchFamily="34" charset="0"/>
              </a:rPr>
              <a:t>Núcleo Geral – (100)</a:t>
            </a:r>
            <a:endParaRPr lang="pt-BR" altLang="pt-BR" sz="2400" dirty="0"/>
          </a:p>
        </p:txBody>
      </p:sp>
      <p:sp>
        <p:nvSpPr>
          <p:cNvPr id="14707" name="Rectangle 371"/>
          <p:cNvSpPr>
            <a:spLocks noChangeArrowheads="1"/>
          </p:cNvSpPr>
          <p:nvPr/>
        </p:nvSpPr>
        <p:spPr bwMode="auto">
          <a:xfrm>
            <a:off x="5913581" y="5907346"/>
            <a:ext cx="215900" cy="139700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3259" name="Text Box 372"/>
          <p:cNvSpPr txBox="1">
            <a:spLocks noChangeArrowheads="1"/>
          </p:cNvSpPr>
          <p:nvPr/>
        </p:nvSpPr>
        <p:spPr bwMode="auto">
          <a:xfrm>
            <a:off x="6085031" y="5869246"/>
            <a:ext cx="1358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Núcleo Específico – (300)</a:t>
            </a:r>
            <a:endParaRPr lang="pt-BR" altLang="pt-BR" sz="2400"/>
          </a:p>
        </p:txBody>
      </p:sp>
      <p:sp>
        <p:nvSpPr>
          <p:cNvPr id="3260" name="Rectangle 373"/>
          <p:cNvSpPr>
            <a:spLocks noChangeArrowheads="1"/>
          </p:cNvSpPr>
          <p:nvPr/>
        </p:nvSpPr>
        <p:spPr bwMode="auto">
          <a:xfrm>
            <a:off x="5913581" y="6123246"/>
            <a:ext cx="215900" cy="1397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261" name="Text Box 374"/>
          <p:cNvSpPr txBox="1">
            <a:spLocks noChangeArrowheads="1"/>
          </p:cNvSpPr>
          <p:nvPr/>
        </p:nvSpPr>
        <p:spPr bwMode="auto">
          <a:xfrm>
            <a:off x="6078681" y="6085146"/>
            <a:ext cx="1358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>
                <a:latin typeface="Arial" panose="020B0604020202020204" pitchFamily="34" charset="0"/>
              </a:rPr>
              <a:t>Ênfase - </a:t>
            </a:r>
            <a:r>
              <a:rPr lang="pt-BR" altLang="pt-BR" sz="800" dirty="0" smtClean="0">
                <a:latin typeface="Arial" panose="020B0604020202020204" pitchFamily="34" charset="0"/>
              </a:rPr>
              <a:t>(704)</a:t>
            </a:r>
            <a:endParaRPr lang="pt-BR" altLang="pt-BR" sz="2400" dirty="0"/>
          </a:p>
        </p:txBody>
      </p:sp>
      <p:sp>
        <p:nvSpPr>
          <p:cNvPr id="166" name="Line 200"/>
          <p:cNvSpPr>
            <a:spLocks noChangeShapeType="1"/>
          </p:cNvSpPr>
          <p:nvPr/>
        </p:nvSpPr>
        <p:spPr bwMode="auto">
          <a:xfrm flipV="1">
            <a:off x="2256019" y="2665259"/>
            <a:ext cx="4668299" cy="30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7" name="Line 200"/>
          <p:cNvSpPr>
            <a:spLocks noChangeShapeType="1"/>
          </p:cNvSpPr>
          <p:nvPr/>
        </p:nvSpPr>
        <p:spPr bwMode="auto">
          <a:xfrm flipV="1">
            <a:off x="9094123" y="4441207"/>
            <a:ext cx="0" cy="4283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1" name="Line 145"/>
          <p:cNvSpPr>
            <a:spLocks noChangeShapeType="1"/>
          </p:cNvSpPr>
          <p:nvPr/>
        </p:nvSpPr>
        <p:spPr bwMode="auto">
          <a:xfrm flipH="1">
            <a:off x="1214154" y="894241"/>
            <a:ext cx="1" cy="160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2" name="AutoShape 7"/>
          <p:cNvSpPr>
            <a:spLocks noChangeArrowheads="1"/>
          </p:cNvSpPr>
          <p:nvPr/>
        </p:nvSpPr>
        <p:spPr bwMode="auto">
          <a:xfrm>
            <a:off x="355853" y="2141438"/>
            <a:ext cx="701988" cy="6162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73" name="Line 291"/>
          <p:cNvSpPr>
            <a:spLocks noChangeShapeType="1"/>
          </p:cNvSpPr>
          <p:nvPr/>
        </p:nvSpPr>
        <p:spPr bwMode="auto">
          <a:xfrm>
            <a:off x="2303336" y="193159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" name="Text Box 10"/>
          <p:cNvSpPr txBox="1">
            <a:spLocks noChangeArrowheads="1"/>
          </p:cNvSpPr>
          <p:nvPr/>
        </p:nvSpPr>
        <p:spPr bwMode="auto">
          <a:xfrm>
            <a:off x="312987" y="2178714"/>
            <a:ext cx="7909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Fundamentos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2L+1A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75" name="AutoShape 86"/>
          <p:cNvSpPr>
            <a:spLocks noChangeArrowheads="1"/>
          </p:cNvSpPr>
          <p:nvPr/>
        </p:nvSpPr>
        <p:spPr bwMode="auto">
          <a:xfrm>
            <a:off x="357441" y="1461548"/>
            <a:ext cx="717550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76" name="Text Box 8"/>
          <p:cNvSpPr txBox="1">
            <a:spLocks noChangeArrowheads="1"/>
          </p:cNvSpPr>
          <p:nvPr/>
        </p:nvSpPr>
        <p:spPr bwMode="auto">
          <a:xfrm>
            <a:off x="355853" y="1484714"/>
            <a:ext cx="7191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QFL2101</a:t>
            </a: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Laboratório de Química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77" name="AutoShape 86"/>
          <p:cNvSpPr>
            <a:spLocks noChangeArrowheads="1"/>
          </p:cNvSpPr>
          <p:nvPr/>
        </p:nvSpPr>
        <p:spPr bwMode="auto">
          <a:xfrm>
            <a:off x="368177" y="683639"/>
            <a:ext cx="702768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78" name="Text Box 8"/>
          <p:cNvSpPr txBox="1">
            <a:spLocks noChangeArrowheads="1"/>
          </p:cNvSpPr>
          <p:nvPr/>
        </p:nvSpPr>
        <p:spPr bwMode="auto">
          <a:xfrm>
            <a:off x="366589" y="739201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6T+2A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79" name="Line 64"/>
          <p:cNvSpPr>
            <a:spLocks noChangeShapeType="1"/>
          </p:cNvSpPr>
          <p:nvPr/>
        </p:nvSpPr>
        <p:spPr bwMode="auto">
          <a:xfrm flipV="1">
            <a:off x="638971" y="1270534"/>
            <a:ext cx="3544" cy="180161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0" name="Line 64"/>
          <p:cNvSpPr>
            <a:spLocks noChangeShapeType="1"/>
          </p:cNvSpPr>
          <p:nvPr/>
        </p:nvSpPr>
        <p:spPr bwMode="auto">
          <a:xfrm flipH="1">
            <a:off x="828929" y="1277364"/>
            <a:ext cx="5316" cy="189958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1" name="Line 116"/>
          <p:cNvSpPr>
            <a:spLocks noChangeShapeType="1"/>
          </p:cNvSpPr>
          <p:nvPr/>
        </p:nvSpPr>
        <p:spPr bwMode="auto">
          <a:xfrm flipV="1">
            <a:off x="1082107" y="1730993"/>
            <a:ext cx="12725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2" name="AutoShape 90"/>
          <p:cNvSpPr>
            <a:spLocks noChangeArrowheads="1"/>
          </p:cNvSpPr>
          <p:nvPr/>
        </p:nvSpPr>
        <p:spPr bwMode="auto">
          <a:xfrm>
            <a:off x="1407022" y="1301763"/>
            <a:ext cx="702195" cy="4953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83" name="Text Box 14"/>
          <p:cNvSpPr txBox="1">
            <a:spLocks noChangeArrowheads="1"/>
          </p:cNvSpPr>
          <p:nvPr/>
        </p:nvSpPr>
        <p:spPr bwMode="auto">
          <a:xfrm>
            <a:off x="1471741" y="1324242"/>
            <a:ext cx="59094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6T+2A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184" name="AutoShape 90"/>
          <p:cNvSpPr>
            <a:spLocks noChangeArrowheads="1"/>
          </p:cNvSpPr>
          <p:nvPr/>
        </p:nvSpPr>
        <p:spPr bwMode="auto">
          <a:xfrm>
            <a:off x="1402656" y="2019992"/>
            <a:ext cx="719137" cy="5973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85" name="Text Box 14"/>
          <p:cNvSpPr txBox="1">
            <a:spLocks noChangeArrowheads="1"/>
          </p:cNvSpPr>
          <p:nvPr/>
        </p:nvSpPr>
        <p:spPr bwMode="auto">
          <a:xfrm>
            <a:off x="1342331" y="2042218"/>
            <a:ext cx="831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QFL2103</a:t>
            </a: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Laboratório de Química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(4L+1A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186" name="Line 64"/>
          <p:cNvSpPr>
            <a:spLocks noChangeShapeType="1"/>
          </p:cNvSpPr>
          <p:nvPr/>
        </p:nvSpPr>
        <p:spPr bwMode="auto">
          <a:xfrm flipH="1" flipV="1">
            <a:off x="1668888" y="1802884"/>
            <a:ext cx="1236" cy="212345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7" name="Line 64"/>
          <p:cNvSpPr>
            <a:spLocks noChangeShapeType="1"/>
          </p:cNvSpPr>
          <p:nvPr/>
        </p:nvSpPr>
        <p:spPr bwMode="auto">
          <a:xfrm flipH="1">
            <a:off x="1848601" y="1808176"/>
            <a:ext cx="0" cy="200704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8" name="Line 46"/>
          <p:cNvSpPr>
            <a:spLocks noChangeShapeType="1"/>
          </p:cNvSpPr>
          <p:nvPr/>
        </p:nvSpPr>
        <p:spPr bwMode="auto">
          <a:xfrm flipV="1">
            <a:off x="1224475" y="1528553"/>
            <a:ext cx="177192" cy="47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9" name="Line 46"/>
          <p:cNvSpPr>
            <a:spLocks noChangeShapeType="1"/>
          </p:cNvSpPr>
          <p:nvPr/>
        </p:nvSpPr>
        <p:spPr bwMode="auto">
          <a:xfrm>
            <a:off x="1223767" y="2274240"/>
            <a:ext cx="170634" cy="498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0" name="Line 116"/>
          <p:cNvSpPr>
            <a:spLocks noChangeShapeType="1"/>
          </p:cNvSpPr>
          <p:nvPr/>
        </p:nvSpPr>
        <p:spPr bwMode="auto">
          <a:xfrm>
            <a:off x="1064789" y="2499152"/>
            <a:ext cx="1445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1" name="Line 116"/>
          <p:cNvSpPr>
            <a:spLocks noChangeShapeType="1"/>
          </p:cNvSpPr>
          <p:nvPr/>
        </p:nvSpPr>
        <p:spPr bwMode="auto">
          <a:xfrm>
            <a:off x="1073103" y="894241"/>
            <a:ext cx="1440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2" name="Line 145"/>
          <p:cNvSpPr>
            <a:spLocks noChangeShapeType="1"/>
          </p:cNvSpPr>
          <p:nvPr/>
        </p:nvSpPr>
        <p:spPr bwMode="auto">
          <a:xfrm>
            <a:off x="2250393" y="1484714"/>
            <a:ext cx="525" cy="1711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3" name="Line 116"/>
          <p:cNvSpPr>
            <a:spLocks noChangeShapeType="1"/>
          </p:cNvSpPr>
          <p:nvPr/>
        </p:nvSpPr>
        <p:spPr bwMode="auto">
          <a:xfrm>
            <a:off x="2121792" y="2360924"/>
            <a:ext cx="129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4" name="Line 46"/>
          <p:cNvSpPr>
            <a:spLocks noChangeShapeType="1"/>
          </p:cNvSpPr>
          <p:nvPr/>
        </p:nvSpPr>
        <p:spPr bwMode="auto">
          <a:xfrm flipV="1">
            <a:off x="2259943" y="1979763"/>
            <a:ext cx="218093" cy="21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5" name="Line 46"/>
          <p:cNvSpPr>
            <a:spLocks noChangeShapeType="1"/>
          </p:cNvSpPr>
          <p:nvPr/>
        </p:nvSpPr>
        <p:spPr bwMode="auto">
          <a:xfrm flipV="1">
            <a:off x="2262280" y="1570051"/>
            <a:ext cx="1100000" cy="29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" name="Line 116"/>
          <p:cNvSpPr>
            <a:spLocks noChangeShapeType="1"/>
          </p:cNvSpPr>
          <p:nvPr/>
        </p:nvSpPr>
        <p:spPr bwMode="auto">
          <a:xfrm flipV="1">
            <a:off x="2121792" y="1488557"/>
            <a:ext cx="129839" cy="16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3" name="Line 314"/>
          <p:cNvSpPr>
            <a:spLocks noChangeShapeType="1"/>
          </p:cNvSpPr>
          <p:nvPr/>
        </p:nvSpPr>
        <p:spPr bwMode="auto">
          <a:xfrm flipH="1">
            <a:off x="2838305" y="3617992"/>
            <a:ext cx="1" cy="1534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4" name="AutoShape 86"/>
          <p:cNvSpPr>
            <a:spLocks noChangeArrowheads="1"/>
          </p:cNvSpPr>
          <p:nvPr/>
        </p:nvSpPr>
        <p:spPr bwMode="auto">
          <a:xfrm>
            <a:off x="369938" y="2861454"/>
            <a:ext cx="678226" cy="555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35" name="Text Box 28"/>
          <p:cNvSpPr txBox="1">
            <a:spLocks noChangeArrowheads="1"/>
          </p:cNvSpPr>
          <p:nvPr/>
        </p:nvSpPr>
        <p:spPr bwMode="auto">
          <a:xfrm>
            <a:off x="293738" y="2913842"/>
            <a:ext cx="80868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4310256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Laboratório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de Física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 (2L)</a:t>
            </a:r>
          </a:p>
        </p:txBody>
      </p:sp>
      <p:sp>
        <p:nvSpPr>
          <p:cNvPr id="236" name="AutoShape 90"/>
          <p:cNvSpPr>
            <a:spLocks noChangeArrowheads="1"/>
          </p:cNvSpPr>
          <p:nvPr/>
        </p:nvSpPr>
        <p:spPr bwMode="auto">
          <a:xfrm>
            <a:off x="369071" y="3507040"/>
            <a:ext cx="679093" cy="59444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37" name="Text Box 14"/>
          <p:cNvSpPr txBox="1">
            <a:spLocks noChangeArrowheads="1"/>
          </p:cNvSpPr>
          <p:nvPr/>
        </p:nvSpPr>
        <p:spPr bwMode="auto">
          <a:xfrm>
            <a:off x="362944" y="3522147"/>
            <a:ext cx="69579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4601100      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Introdução ao Instituto de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(1T)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8" name="AutoShape 88"/>
          <p:cNvSpPr>
            <a:spLocks noChangeArrowheads="1"/>
          </p:cNvSpPr>
          <p:nvPr/>
        </p:nvSpPr>
        <p:spPr bwMode="auto">
          <a:xfrm>
            <a:off x="1373503" y="3292977"/>
            <a:ext cx="717537" cy="52542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0" name="Text Box 12"/>
          <p:cNvSpPr txBox="1">
            <a:spLocks noChangeArrowheads="1"/>
          </p:cNvSpPr>
          <p:nvPr/>
        </p:nvSpPr>
        <p:spPr bwMode="auto">
          <a:xfrm>
            <a:off x="1396533" y="3341417"/>
            <a:ext cx="7274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MAT2116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Álgebra Linear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41" name="AutoShape 3"/>
          <p:cNvSpPr>
            <a:spLocks noChangeArrowheads="1"/>
          </p:cNvSpPr>
          <p:nvPr/>
        </p:nvSpPr>
        <p:spPr bwMode="auto">
          <a:xfrm>
            <a:off x="1387425" y="2710485"/>
            <a:ext cx="698075" cy="485775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2400" smtClean="0"/>
          </a:p>
        </p:txBody>
      </p:sp>
      <p:sp>
        <p:nvSpPr>
          <p:cNvPr id="242" name="Text Box 15"/>
          <p:cNvSpPr txBox="1">
            <a:spLocks noChangeArrowheads="1"/>
          </p:cNvSpPr>
          <p:nvPr/>
        </p:nvSpPr>
        <p:spPr bwMode="auto">
          <a:xfrm>
            <a:off x="1387425" y="2723185"/>
            <a:ext cx="723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MAE0116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Noções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Estatística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43" name="AutoShape 9"/>
          <p:cNvSpPr>
            <a:spLocks noChangeArrowheads="1"/>
          </p:cNvSpPr>
          <p:nvPr/>
        </p:nvSpPr>
        <p:spPr bwMode="auto">
          <a:xfrm>
            <a:off x="362093" y="4175404"/>
            <a:ext cx="686071" cy="5191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4" name="Text Box 11"/>
          <p:cNvSpPr txBox="1">
            <a:spLocks noChangeArrowheads="1"/>
          </p:cNvSpPr>
          <p:nvPr/>
        </p:nvSpPr>
        <p:spPr bwMode="auto">
          <a:xfrm>
            <a:off x="375699" y="4206552"/>
            <a:ext cx="647976" cy="45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MAT2110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Cálculo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(6T)</a:t>
            </a:r>
          </a:p>
        </p:txBody>
      </p:sp>
      <p:sp>
        <p:nvSpPr>
          <p:cNvPr id="245" name="AutoShape 92"/>
          <p:cNvSpPr>
            <a:spLocks noChangeArrowheads="1"/>
          </p:cNvSpPr>
          <p:nvPr/>
        </p:nvSpPr>
        <p:spPr bwMode="auto">
          <a:xfrm>
            <a:off x="2455155" y="4861185"/>
            <a:ext cx="666374" cy="4034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6" name="AutoShape 93"/>
          <p:cNvSpPr>
            <a:spLocks noChangeArrowheads="1"/>
          </p:cNvSpPr>
          <p:nvPr/>
        </p:nvSpPr>
        <p:spPr bwMode="auto">
          <a:xfrm>
            <a:off x="2448805" y="4145997"/>
            <a:ext cx="728662" cy="4746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7" name="AutoShape 94"/>
          <p:cNvSpPr>
            <a:spLocks noChangeArrowheads="1"/>
          </p:cNvSpPr>
          <p:nvPr/>
        </p:nvSpPr>
        <p:spPr bwMode="auto">
          <a:xfrm>
            <a:off x="3399717" y="4144410"/>
            <a:ext cx="668338" cy="5064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8" name="AutoShape 95"/>
          <p:cNvSpPr>
            <a:spLocks noChangeArrowheads="1"/>
          </p:cNvSpPr>
          <p:nvPr/>
        </p:nvSpPr>
        <p:spPr bwMode="auto">
          <a:xfrm>
            <a:off x="3405363" y="4849980"/>
            <a:ext cx="661194" cy="423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49" name="AutoShape 101"/>
          <p:cNvSpPr>
            <a:spLocks noChangeArrowheads="1"/>
          </p:cNvSpPr>
          <p:nvPr/>
        </p:nvSpPr>
        <p:spPr bwMode="auto">
          <a:xfrm>
            <a:off x="4287130" y="4849981"/>
            <a:ext cx="640715" cy="4077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52" name="Line 176"/>
          <p:cNvSpPr>
            <a:spLocks noChangeShapeType="1"/>
          </p:cNvSpPr>
          <p:nvPr/>
        </p:nvSpPr>
        <p:spPr bwMode="auto">
          <a:xfrm>
            <a:off x="2319466" y="5013521"/>
            <a:ext cx="138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" name="Line 198"/>
          <p:cNvSpPr>
            <a:spLocks noChangeShapeType="1"/>
          </p:cNvSpPr>
          <p:nvPr/>
        </p:nvSpPr>
        <p:spPr bwMode="auto">
          <a:xfrm>
            <a:off x="3186992" y="4399997"/>
            <a:ext cx="207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" name="Line 199"/>
          <p:cNvSpPr>
            <a:spLocks noChangeShapeType="1"/>
          </p:cNvSpPr>
          <p:nvPr/>
        </p:nvSpPr>
        <p:spPr bwMode="auto">
          <a:xfrm>
            <a:off x="3132820" y="5035784"/>
            <a:ext cx="275398" cy="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5" name="Line 201"/>
          <p:cNvSpPr>
            <a:spLocks noChangeShapeType="1"/>
          </p:cNvSpPr>
          <p:nvPr/>
        </p:nvSpPr>
        <p:spPr bwMode="auto">
          <a:xfrm flipH="1" flipV="1">
            <a:off x="8243921" y="4209995"/>
            <a:ext cx="512" cy="66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6" name="Line 202"/>
          <p:cNvSpPr>
            <a:spLocks noChangeShapeType="1"/>
          </p:cNvSpPr>
          <p:nvPr/>
        </p:nvSpPr>
        <p:spPr bwMode="auto">
          <a:xfrm flipV="1">
            <a:off x="4066557" y="5035784"/>
            <a:ext cx="22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7" name="Text Box 17"/>
          <p:cNvSpPr txBox="1">
            <a:spLocks noChangeArrowheads="1"/>
          </p:cNvSpPr>
          <p:nvPr/>
        </p:nvSpPr>
        <p:spPr bwMode="auto">
          <a:xfrm>
            <a:off x="2421827" y="4168854"/>
            <a:ext cx="815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MAT2127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Cálculo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58" name="Text Box 16"/>
          <p:cNvSpPr txBox="1">
            <a:spLocks noChangeArrowheads="1"/>
          </p:cNvSpPr>
          <p:nvPr/>
        </p:nvSpPr>
        <p:spPr bwMode="auto">
          <a:xfrm>
            <a:off x="2498404" y="4886125"/>
            <a:ext cx="596501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4310145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59" name="Text Box 19"/>
          <p:cNvSpPr txBox="1">
            <a:spLocks noChangeArrowheads="1"/>
          </p:cNvSpPr>
          <p:nvPr/>
        </p:nvSpPr>
        <p:spPr bwMode="auto">
          <a:xfrm>
            <a:off x="3321930" y="4160285"/>
            <a:ext cx="815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MAT2219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Cálculo III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60" name="Text Box 20"/>
          <p:cNvSpPr txBox="1">
            <a:spLocks noChangeArrowheads="1"/>
          </p:cNvSpPr>
          <p:nvPr/>
        </p:nvSpPr>
        <p:spPr bwMode="auto">
          <a:xfrm>
            <a:off x="3422679" y="4881157"/>
            <a:ext cx="63075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III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61" name="Text Box 27"/>
          <p:cNvSpPr txBox="1">
            <a:spLocks noChangeArrowheads="1"/>
          </p:cNvSpPr>
          <p:nvPr/>
        </p:nvSpPr>
        <p:spPr bwMode="auto">
          <a:xfrm>
            <a:off x="4286645" y="4874542"/>
            <a:ext cx="63050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4310250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263" name="Line 193"/>
          <p:cNvSpPr>
            <a:spLocks noChangeShapeType="1"/>
          </p:cNvSpPr>
          <p:nvPr/>
        </p:nvSpPr>
        <p:spPr bwMode="auto">
          <a:xfrm flipH="1" flipV="1">
            <a:off x="2315461" y="4438591"/>
            <a:ext cx="3920" cy="574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4" name="Line 227"/>
          <p:cNvSpPr>
            <a:spLocks noChangeShapeType="1"/>
          </p:cNvSpPr>
          <p:nvPr/>
        </p:nvSpPr>
        <p:spPr bwMode="auto">
          <a:xfrm flipV="1">
            <a:off x="2838127" y="4733745"/>
            <a:ext cx="1769725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0" y="387350"/>
            <a:ext cx="8420100" cy="1143000"/>
          </a:xfrm>
        </p:spPr>
        <p:txBody>
          <a:bodyPr/>
          <a:lstStyle/>
          <a:p>
            <a:r>
              <a:rPr lang="pt-BR" altLang="pt-BR" sz="110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Para a conclusão do curso de </a:t>
            </a:r>
            <a:r>
              <a:rPr lang="pt-BR" altLang="pt-BR" sz="1100" b="1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Bacharelado em Química com Ênfase em Química Ambiental</a:t>
            </a:r>
            <a:r>
              <a:rPr lang="pt-BR" altLang="pt-BR" sz="110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 o aluno deverá cursar todas as disciplinas constantes no fluxograma. Neste caso não há a necessidade de complementar sua formação com créditos em disciplinas optativas livres e disciplinas optativas eletivas.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500</Words>
  <Application>Microsoft Office PowerPoint</Application>
  <PresentationFormat>Papel A4 (210 x 297 mm)</PresentationFormat>
  <Paragraphs>192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Estrutura padrão</vt:lpstr>
      <vt:lpstr>Apresentação do PowerPoint</vt:lpstr>
      <vt:lpstr>Para a conclusão do curso de Bacharelado em Química com Ênfase em Química Ambiental o aluno deverá cursar todas as disciplinas constantes no fluxograma. Neste caso não há a necessidade de complementar sua formação com créditos em disciplinas optativas livres e disciplinas optativas eletivas.</vt:lpstr>
    </vt:vector>
  </TitlesOfParts>
  <Company>IQ 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Usuário do Windows</cp:lastModifiedBy>
  <cp:revision>278</cp:revision>
  <cp:lastPrinted>2018-06-11T20:02:24Z</cp:lastPrinted>
  <dcterms:created xsi:type="dcterms:W3CDTF">2012-06-04T20:02:36Z</dcterms:created>
  <dcterms:modified xsi:type="dcterms:W3CDTF">2021-04-06T19:19:37Z</dcterms:modified>
</cp:coreProperties>
</file>